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8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0" r:id="rId16"/>
    <p:sldId id="281" r:id="rId17"/>
    <p:sldId id="288" r:id="rId18"/>
    <p:sldId id="272" r:id="rId19"/>
    <p:sldId id="273" r:id="rId20"/>
    <p:sldId id="287" r:id="rId21"/>
    <p:sldId id="278" r:id="rId22"/>
    <p:sldId id="279" r:id="rId23"/>
    <p:sldId id="282" r:id="rId24"/>
    <p:sldId id="283" r:id="rId25"/>
    <p:sldId id="285" r:id="rId26"/>
    <p:sldId id="284" r:id="rId27"/>
    <p:sldId id="286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 autoAdjust="0"/>
    <p:restoredTop sz="94660"/>
  </p:normalViewPr>
  <p:slideViewPr>
    <p:cSldViewPr snapToGrid="0">
      <p:cViewPr>
        <p:scale>
          <a:sx n="66" d="100"/>
          <a:sy n="66" d="100"/>
        </p:scale>
        <p:origin x="83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7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8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432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25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9695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17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1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5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2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3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9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6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785D-7477-452D-96D1-07F096450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49F15-4E1B-4278-AA43-F85714408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routes</a:t>
            </a:r>
          </a:p>
        </p:txBody>
      </p:sp>
    </p:spTree>
    <p:extLst>
      <p:ext uri="{BB962C8B-B14F-4D97-AF65-F5344CB8AC3E}">
        <p14:creationId xmlns:p14="http://schemas.microsoft.com/office/powerpoint/2010/main" val="323245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7F62-9CF5-49D7-BD5E-E69A3D2F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0B1F-9264-451F-978D-C40181ED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standardized way to divide the site content into logical sections and categories.</a:t>
            </a:r>
          </a:p>
          <a:p>
            <a:pPr>
              <a:buNone/>
            </a:pPr>
            <a:r>
              <a:rPr lang="en-US" b="1" dirty="0"/>
              <a:t>Example&gt;</a:t>
            </a:r>
          </a:p>
          <a:p>
            <a:pPr>
              <a:buNone/>
            </a:pPr>
            <a:r>
              <a:rPr lang="en-US" dirty="0"/>
              <a:t>/about</a:t>
            </a:r>
          </a:p>
          <a:p>
            <a:pPr>
              <a:buNone/>
            </a:pPr>
            <a:r>
              <a:rPr lang="en-US" dirty="0"/>
              <a:t>/dashboard/products</a:t>
            </a:r>
          </a:p>
          <a:p>
            <a:pPr>
              <a:buNone/>
            </a:pPr>
            <a:r>
              <a:rPr lang="en-US" dirty="0"/>
              <a:t>/dashboard/transactions</a:t>
            </a:r>
          </a:p>
          <a:p>
            <a:pPr>
              <a:buNone/>
            </a:pPr>
            <a:r>
              <a:rPr lang="en-US" dirty="0"/>
              <a:t>/logout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5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8C16-DBD5-4CFC-AEB5-610428B7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2CF9E-995B-447A-BC7E-9C350F364851}"/>
              </a:ext>
            </a:extLst>
          </p:cNvPr>
          <p:cNvSpPr/>
          <p:nvPr/>
        </p:nvSpPr>
        <p:spPr>
          <a:xfrm>
            <a:off x="304800" y="1722782"/>
            <a:ext cx="7779026" cy="4906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FE189-CCD5-4E07-A249-BE9B8B4642D8}"/>
              </a:ext>
            </a:extLst>
          </p:cNvPr>
          <p:cNvSpPr/>
          <p:nvPr/>
        </p:nvSpPr>
        <p:spPr>
          <a:xfrm>
            <a:off x="652669" y="2198488"/>
            <a:ext cx="1996387" cy="630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2FF340-6930-40D8-91F6-69EABFC2B619}"/>
              </a:ext>
            </a:extLst>
          </p:cNvPr>
          <p:cNvSpPr/>
          <p:nvPr/>
        </p:nvSpPr>
        <p:spPr>
          <a:xfrm>
            <a:off x="3243469" y="2198488"/>
            <a:ext cx="1996387" cy="630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061CE-3777-4F7D-8DE3-C1E68E028994}"/>
              </a:ext>
            </a:extLst>
          </p:cNvPr>
          <p:cNvSpPr/>
          <p:nvPr/>
        </p:nvSpPr>
        <p:spPr>
          <a:xfrm>
            <a:off x="5834269" y="2198488"/>
            <a:ext cx="1996387" cy="630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F5E9C9-37CB-4390-BCE4-539E4CE675A9}"/>
              </a:ext>
            </a:extLst>
          </p:cNvPr>
          <p:cNvSpPr/>
          <p:nvPr/>
        </p:nvSpPr>
        <p:spPr>
          <a:xfrm>
            <a:off x="533400" y="3176452"/>
            <a:ext cx="7228298" cy="3224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Router View</a:t>
            </a:r>
          </a:p>
        </p:txBody>
      </p:sp>
    </p:spTree>
    <p:extLst>
      <p:ext uri="{BB962C8B-B14F-4D97-AF65-F5344CB8AC3E}">
        <p14:creationId xmlns:p14="http://schemas.microsoft.com/office/powerpoint/2010/main" val="114617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F63E-EA8D-4A9D-B044-B1AA9D2A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1875F-1C41-42B8-81DF-49E53E71AF53}"/>
              </a:ext>
            </a:extLst>
          </p:cNvPr>
          <p:cNvSpPr/>
          <p:nvPr/>
        </p:nvSpPr>
        <p:spPr>
          <a:xfrm>
            <a:off x="304800" y="1563756"/>
            <a:ext cx="8610600" cy="50656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1955D8-25A7-4DB5-80ED-2E1BD42DC3ED}"/>
              </a:ext>
            </a:extLst>
          </p:cNvPr>
          <p:cNvSpPr/>
          <p:nvPr/>
        </p:nvSpPr>
        <p:spPr>
          <a:xfrm>
            <a:off x="533400" y="1992510"/>
            <a:ext cx="2209800" cy="65129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352D6-6419-4E38-8AD5-09A4B6678A78}"/>
              </a:ext>
            </a:extLst>
          </p:cNvPr>
          <p:cNvSpPr/>
          <p:nvPr/>
        </p:nvSpPr>
        <p:spPr>
          <a:xfrm>
            <a:off x="3124200" y="1992510"/>
            <a:ext cx="2209800" cy="651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39A83E-59F0-466E-861C-E1D840D25B19}"/>
              </a:ext>
            </a:extLst>
          </p:cNvPr>
          <p:cNvSpPr/>
          <p:nvPr/>
        </p:nvSpPr>
        <p:spPr>
          <a:xfrm>
            <a:off x="5715000" y="1992510"/>
            <a:ext cx="2209800" cy="651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6D360D-363C-4092-9B58-C2202CE48C7B}"/>
              </a:ext>
            </a:extLst>
          </p:cNvPr>
          <p:cNvSpPr/>
          <p:nvPr/>
        </p:nvSpPr>
        <p:spPr>
          <a:xfrm>
            <a:off x="533400" y="3071948"/>
            <a:ext cx="8001000" cy="3328851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HOME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68AB05-D0DE-4A1D-B131-502A0C1320C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1638300" y="2643807"/>
            <a:ext cx="2895600" cy="42814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3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3E64-EC52-4E38-8F03-FD5E662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DEF2-5071-4F89-8CC7-A1778598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4C409-815B-4390-830A-E39A4CB5515E}"/>
              </a:ext>
            </a:extLst>
          </p:cNvPr>
          <p:cNvSpPr/>
          <p:nvPr/>
        </p:nvSpPr>
        <p:spPr>
          <a:xfrm>
            <a:off x="304800" y="1762538"/>
            <a:ext cx="8610600" cy="4866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FF2575-1A47-42FB-BD26-C679C80042B0}"/>
              </a:ext>
            </a:extLst>
          </p:cNvPr>
          <p:cNvSpPr/>
          <p:nvPr/>
        </p:nvSpPr>
        <p:spPr>
          <a:xfrm>
            <a:off x="533400" y="2150587"/>
            <a:ext cx="2209800" cy="62573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1B6C4F-363F-4DF0-A96C-360E5A54235F}"/>
              </a:ext>
            </a:extLst>
          </p:cNvPr>
          <p:cNvSpPr/>
          <p:nvPr/>
        </p:nvSpPr>
        <p:spPr>
          <a:xfrm>
            <a:off x="3124200" y="2150587"/>
            <a:ext cx="2209800" cy="62573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033DB2-5C3A-4F09-BD89-8046FC66CF94}"/>
              </a:ext>
            </a:extLst>
          </p:cNvPr>
          <p:cNvSpPr/>
          <p:nvPr/>
        </p:nvSpPr>
        <p:spPr>
          <a:xfrm>
            <a:off x="5715000" y="2150587"/>
            <a:ext cx="2209800" cy="625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8C3031-6EDF-40DB-8C4F-A05E36509A31}"/>
              </a:ext>
            </a:extLst>
          </p:cNvPr>
          <p:cNvSpPr/>
          <p:nvPr/>
        </p:nvSpPr>
        <p:spPr>
          <a:xfrm>
            <a:off x="533400" y="3202576"/>
            <a:ext cx="8001000" cy="319822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LOGIN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4DBEF-10F3-4DFE-B8CA-4C482C08D63D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4229100" y="2776326"/>
            <a:ext cx="304800" cy="42625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6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2087-BDAB-4851-AAB8-CC031D60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9BC58-AE79-4A55-85A3-87A2861E01C4}"/>
              </a:ext>
            </a:extLst>
          </p:cNvPr>
          <p:cNvSpPr/>
          <p:nvPr/>
        </p:nvSpPr>
        <p:spPr>
          <a:xfrm>
            <a:off x="304800" y="2999792"/>
            <a:ext cx="8610600" cy="3629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8C562D-3F55-4258-B7C6-70A3C72A66E1}"/>
              </a:ext>
            </a:extLst>
          </p:cNvPr>
          <p:cNvSpPr/>
          <p:nvPr/>
        </p:nvSpPr>
        <p:spPr>
          <a:xfrm>
            <a:off x="533400" y="2040833"/>
            <a:ext cx="2209800" cy="56321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3D21E6-17BC-47C6-A5B0-03421316493D}"/>
              </a:ext>
            </a:extLst>
          </p:cNvPr>
          <p:cNvSpPr/>
          <p:nvPr/>
        </p:nvSpPr>
        <p:spPr>
          <a:xfrm>
            <a:off x="3124200" y="2040833"/>
            <a:ext cx="2209800" cy="563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B77FF0-2079-4BED-B166-9D2B82766087}"/>
              </a:ext>
            </a:extLst>
          </p:cNvPr>
          <p:cNvSpPr/>
          <p:nvPr/>
        </p:nvSpPr>
        <p:spPr>
          <a:xfrm>
            <a:off x="5715000" y="2040833"/>
            <a:ext cx="2209800" cy="56321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8E3D59-A242-47B0-9487-CC37BAE46330}"/>
              </a:ext>
            </a:extLst>
          </p:cNvPr>
          <p:cNvSpPr/>
          <p:nvPr/>
        </p:nvSpPr>
        <p:spPr>
          <a:xfrm>
            <a:off x="533400" y="3522146"/>
            <a:ext cx="8001000" cy="287865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DASHBOARD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353439-0ADE-4317-894D-D50F6BA39BD6}"/>
              </a:ext>
            </a:extLst>
          </p:cNvPr>
          <p:cNvCxnSpPr>
            <a:cxnSpLocks/>
          </p:cNvCxnSpPr>
          <p:nvPr/>
        </p:nvCxnSpPr>
        <p:spPr>
          <a:xfrm flipH="1">
            <a:off x="4191000" y="2289312"/>
            <a:ext cx="2743200" cy="7620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9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4759-48CE-4EE0-8776-F56E5DA9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8C32-719B-40CB-AC33-70D7CD2B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root component should render the </a:t>
            </a:r>
            <a:r>
              <a:rPr lang="en-US" b="1" dirty="0"/>
              <a:t>Router </a:t>
            </a:r>
            <a:r>
              <a:rPr lang="en-US" dirty="0"/>
              <a:t>component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Import</a:t>
            </a:r>
            <a:r>
              <a:rPr lang="en-US" b="1" dirty="0"/>
              <a:t>  { 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BrowserRouter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/>
              <a:t>} </a:t>
            </a:r>
            <a:r>
              <a:rPr lang="en-US" dirty="0"/>
              <a:t>from </a:t>
            </a:r>
            <a:r>
              <a:rPr lang="en-US" b="1" dirty="0">
                <a:solidFill>
                  <a:srgbClr val="FFC000"/>
                </a:solidFill>
              </a:rPr>
              <a:t>‘react-router-</a:t>
            </a:r>
            <a:r>
              <a:rPr lang="en-US" b="1" dirty="0" err="1">
                <a:solidFill>
                  <a:srgbClr val="FFC000"/>
                </a:solidFill>
              </a:rPr>
              <a:t>dom</a:t>
            </a:r>
            <a:r>
              <a:rPr lang="en-US" b="1" dirty="0">
                <a:solidFill>
                  <a:srgbClr val="FFC000"/>
                </a:solidFill>
              </a:rPr>
              <a:t>’</a:t>
            </a:r>
            <a:r>
              <a:rPr lang="en-US" dirty="0"/>
              <a:t>;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App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render(){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	&lt;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BrowserRouter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	//Rest of the code</a:t>
            </a:r>
            <a:br>
              <a:rPr lang="en-US" dirty="0"/>
            </a:br>
            <a:r>
              <a:rPr lang="en-US" dirty="0"/>
              <a:t>           &lt;/ 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BrowserRouter</a:t>
            </a:r>
            <a:r>
              <a:rPr lang="en-US" dirty="0"/>
              <a:t> &gt;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42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9D75-E442-488F-8D5B-1A3C3B82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910E-1395-435C-AB51-5C46D41E0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7" y="2194560"/>
            <a:ext cx="11994293" cy="4539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&lt;Router&gt;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&lt;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 to=‘/login’&gt; Login&lt;/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&gt;       &lt;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 to=‘/signup’&gt; &lt;/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&gt;     &lt;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 to=‘/contact’ &gt; &lt;/</a:t>
            </a:r>
            <a:r>
              <a:rPr lang="en-US" sz="2000" b="1" dirty="0">
                <a:solidFill>
                  <a:srgbClr val="FFC000"/>
                </a:solidFill>
              </a:rPr>
              <a:t>Link</a:t>
            </a:r>
            <a:r>
              <a:rPr lang="en-US" sz="2000" dirty="0"/>
              <a:t>&gt;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&lt;/Router&gt;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7195A-C24D-49F3-A3F4-22F49152DB64}"/>
              </a:ext>
            </a:extLst>
          </p:cNvPr>
          <p:cNvSpPr/>
          <p:nvPr/>
        </p:nvSpPr>
        <p:spPr>
          <a:xfrm>
            <a:off x="57666" y="4151870"/>
            <a:ext cx="4032418" cy="18535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&lt;Route path=‘’/login’ component={</a:t>
            </a:r>
            <a:r>
              <a:rPr lang="en-US" sz="1600" b="1" dirty="0" err="1">
                <a:solidFill>
                  <a:schemeClr val="tx1"/>
                </a:solidFill>
              </a:rPr>
              <a:t>loginComponent</a:t>
            </a:r>
            <a:r>
              <a:rPr lang="en-US" sz="1600" dirty="0">
                <a:solidFill>
                  <a:schemeClr val="tx1"/>
                </a:solidFill>
              </a:rPr>
              <a:t>} /&gt;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C6587-71B3-41B3-9BC3-9429A5FE9C0B}"/>
              </a:ext>
            </a:extLst>
          </p:cNvPr>
          <p:cNvSpPr/>
          <p:nvPr/>
        </p:nvSpPr>
        <p:spPr>
          <a:xfrm>
            <a:off x="4217768" y="4151871"/>
            <a:ext cx="4101413" cy="18535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sz="1600" dirty="0">
                <a:solidFill>
                  <a:schemeClr val="tx1"/>
                </a:solidFill>
              </a:rPr>
              <a:t>Route path=‘’/signup’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component={</a:t>
            </a:r>
            <a:r>
              <a:rPr lang="en-US" sz="1600" b="1" dirty="0" err="1">
                <a:solidFill>
                  <a:schemeClr val="tx1"/>
                </a:solidFill>
              </a:rPr>
              <a:t>signupComponent</a:t>
            </a:r>
            <a:r>
              <a:rPr lang="en-US" sz="1600" dirty="0">
                <a:solidFill>
                  <a:schemeClr val="tx1"/>
                </a:solidFill>
              </a:rPr>
              <a:t>} /&gt;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14773-7959-48DF-8F13-B5AD316C43AF}"/>
              </a:ext>
            </a:extLst>
          </p:cNvPr>
          <p:cNvSpPr/>
          <p:nvPr/>
        </p:nvSpPr>
        <p:spPr>
          <a:xfrm>
            <a:off x="8397437" y="4151870"/>
            <a:ext cx="3717851" cy="18535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&lt;Route path=‘’/contact’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component={</a:t>
            </a:r>
            <a:r>
              <a:rPr lang="en-US" sz="1600" b="1" dirty="0" err="1">
                <a:solidFill>
                  <a:schemeClr val="tx1"/>
                </a:solidFill>
              </a:rPr>
              <a:t>contactComponent</a:t>
            </a:r>
            <a:r>
              <a:rPr lang="en-US" sz="1600" dirty="0">
                <a:solidFill>
                  <a:schemeClr val="tx1"/>
                </a:solidFill>
              </a:rPr>
              <a:t>} /&gt;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43C7B3-123F-405F-BC46-B2D9297BEC25}"/>
              </a:ext>
            </a:extLst>
          </p:cNvPr>
          <p:cNvCxnSpPr/>
          <p:nvPr/>
        </p:nvCxnSpPr>
        <p:spPr>
          <a:xfrm>
            <a:off x="1927654" y="3299254"/>
            <a:ext cx="0" cy="85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5F010-6745-474A-88FD-48E15B08FD86}"/>
              </a:ext>
            </a:extLst>
          </p:cNvPr>
          <p:cNvCxnSpPr/>
          <p:nvPr/>
        </p:nvCxnSpPr>
        <p:spPr>
          <a:xfrm>
            <a:off x="6355492" y="3299254"/>
            <a:ext cx="0" cy="85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5E3985-106C-4A4D-B936-2C42B8C214F9}"/>
              </a:ext>
            </a:extLst>
          </p:cNvPr>
          <p:cNvCxnSpPr/>
          <p:nvPr/>
        </p:nvCxnSpPr>
        <p:spPr>
          <a:xfrm>
            <a:off x="10116065" y="3299254"/>
            <a:ext cx="0" cy="85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arrow moving gif">
            <a:extLst>
              <a:ext uri="{FF2B5EF4-FFF2-40B4-BE49-F238E27FC236}">
                <a16:creationId xmlns:a16="http://schemas.microsoft.com/office/drawing/2014/main" id="{F8C5EAE7-1E15-4636-884C-070842C2E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33139" y="3378157"/>
            <a:ext cx="789030" cy="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arrow moving gif">
            <a:extLst>
              <a:ext uri="{FF2B5EF4-FFF2-40B4-BE49-F238E27FC236}">
                <a16:creationId xmlns:a16="http://schemas.microsoft.com/office/drawing/2014/main" id="{C8596025-9A51-4E61-9441-4D8C83011A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60977" y="3373165"/>
            <a:ext cx="789030" cy="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rrow moving gif">
            <a:extLst>
              <a:ext uri="{FF2B5EF4-FFF2-40B4-BE49-F238E27FC236}">
                <a16:creationId xmlns:a16="http://schemas.microsoft.com/office/drawing/2014/main" id="{3729CAA7-6F79-4082-BA7E-71FC2951C3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57591" y="3352777"/>
            <a:ext cx="789030" cy="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31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33D4-4967-4C13-8F98-CA00D955C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routes programmatically</a:t>
            </a:r>
          </a:p>
        </p:txBody>
      </p:sp>
      <p:sp>
        <p:nvSpPr>
          <p:cNvPr id="4" name="AutoShape 2" descr="Image result for programming GIF">
            <a:extLst>
              <a:ext uri="{FF2B5EF4-FFF2-40B4-BE49-F238E27FC236}">
                <a16:creationId xmlns:a16="http://schemas.microsoft.com/office/drawing/2014/main" id="{58F95DA7-2892-41CE-ACDB-9A6B4FD1F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6312F-3ED5-4842-9E22-F508B37F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578100"/>
            <a:ext cx="5815894" cy="3267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344B1-596F-4BD0-8C94-7E8F4DE63A14}"/>
              </a:ext>
            </a:extLst>
          </p:cNvPr>
          <p:cNvSpPr txBox="1"/>
          <p:nvPr/>
        </p:nvSpPr>
        <p:spPr>
          <a:xfrm>
            <a:off x="327378" y="2464657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this</a:t>
            </a:r>
            <a:r>
              <a:rPr lang="en-US" sz="2800" b="1" dirty="0" err="1"/>
              <a:t>.props.history.push</a:t>
            </a:r>
            <a:r>
              <a:rPr lang="en-US" sz="2800" b="1" dirty="0"/>
              <a:t>(‘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/login</a:t>
            </a:r>
            <a:r>
              <a:rPr lang="en-US" sz="2800" b="1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9824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BA29-AF52-49CC-8D5C-EC557065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A39A-D36A-41A7-BD33-BD129CCD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Bi-directional data binding</a:t>
            </a:r>
          </a:p>
          <a:p>
            <a:pPr>
              <a:buNone/>
            </a:pPr>
            <a:r>
              <a:rPr lang="en-US" dirty="0"/>
              <a:t>		Data flows only in both directions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Unidirectional data binding</a:t>
            </a:r>
          </a:p>
          <a:p>
            <a:pPr>
              <a:buNone/>
            </a:pPr>
            <a:r>
              <a:rPr lang="en-US" dirty="0"/>
              <a:t>		Data flows only in one direction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0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B52D-3B9C-4325-96AC-B59FA0AB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and Views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FD8728-B346-4FB8-83BA-41B3C76D5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0" y="2514600"/>
            <a:ext cx="283356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3C8E4-52E6-455C-9A4B-4EE6512F66C4}"/>
              </a:ext>
            </a:extLst>
          </p:cNvPr>
          <p:cNvSpPr txBox="1"/>
          <p:nvPr/>
        </p:nvSpPr>
        <p:spPr>
          <a:xfrm>
            <a:off x="6629400" y="1905000"/>
            <a:ext cx="1038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7545B-623B-42EF-80E7-4AC37414C0A9}"/>
              </a:ext>
            </a:extLst>
          </p:cNvPr>
          <p:cNvSpPr txBox="1"/>
          <p:nvPr/>
        </p:nvSpPr>
        <p:spPr>
          <a:xfrm>
            <a:off x="1371600" y="1828800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9EFAB-538D-4A1C-A2DB-4E9B2305A046}"/>
              </a:ext>
            </a:extLst>
          </p:cNvPr>
          <p:cNvSpPr/>
          <p:nvPr/>
        </p:nvSpPr>
        <p:spPr>
          <a:xfrm>
            <a:off x="914400" y="2438400"/>
            <a:ext cx="2590800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 code to handle the state of data</a:t>
            </a:r>
          </a:p>
        </p:txBody>
      </p:sp>
    </p:spTree>
    <p:extLst>
      <p:ext uri="{BB962C8B-B14F-4D97-AF65-F5344CB8AC3E}">
        <p14:creationId xmlns:p14="http://schemas.microsoft.com/office/powerpoint/2010/main" val="123331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F8A-37AE-4DE8-B4C0-683F1AD3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</a:t>
            </a:r>
          </a:p>
        </p:txBody>
      </p:sp>
      <p:pic>
        <p:nvPicPr>
          <p:cNvPr id="1026" name="Picture 2" descr="Image result for rotating arrow">
            <a:extLst>
              <a:ext uri="{FF2B5EF4-FFF2-40B4-BE49-F238E27FC236}">
                <a16:creationId xmlns:a16="http://schemas.microsoft.com/office/drawing/2014/main" id="{312CDB00-930A-4479-8C8E-7A4221AE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88" y="2277984"/>
            <a:ext cx="5680712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958B1-A03D-477A-821C-69100BE4B8EF}"/>
              </a:ext>
            </a:extLst>
          </p:cNvPr>
          <p:cNvSpPr txBox="1"/>
          <p:nvPr/>
        </p:nvSpPr>
        <p:spPr>
          <a:xfrm>
            <a:off x="5306905" y="3206497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Milk.js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E2441-4555-49F9-9777-144391AA408F}"/>
              </a:ext>
            </a:extLst>
          </p:cNvPr>
          <p:cNvSpPr txBox="1"/>
          <p:nvPr/>
        </p:nvSpPr>
        <p:spPr>
          <a:xfrm>
            <a:off x="2738683" y="3121831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Flour.js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D4899-A65A-4343-A5A6-7445CC92BC2B}"/>
              </a:ext>
            </a:extLst>
          </p:cNvPr>
          <p:cNvSpPr txBox="1"/>
          <p:nvPr/>
        </p:nvSpPr>
        <p:spPr>
          <a:xfrm>
            <a:off x="3777261" y="5109053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Butter.js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3917D-1817-426C-A8A9-C12BCDFB19EC}"/>
              </a:ext>
            </a:extLst>
          </p:cNvPr>
          <p:cNvSpPr txBox="1"/>
          <p:nvPr/>
        </p:nvSpPr>
        <p:spPr>
          <a:xfrm>
            <a:off x="7170066" y="5631962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Circular import is not allowed</a:t>
            </a:r>
          </a:p>
        </p:txBody>
      </p:sp>
      <p:pic>
        <p:nvPicPr>
          <p:cNvPr id="1028" name="Picture 4" descr="Image result for not allowed">
            <a:extLst>
              <a:ext uri="{FF2B5EF4-FFF2-40B4-BE49-F238E27FC236}">
                <a16:creationId xmlns:a16="http://schemas.microsoft.com/office/drawing/2014/main" id="{B84D8657-069C-4A3B-BDB6-56DD935B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995" y="2082875"/>
            <a:ext cx="3732622" cy="373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5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9170-6149-4BC7-85FA-D87F676E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component 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28AC-AAD0-436B-B39D-CAB18E64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8" y="2194560"/>
            <a:ext cx="5115697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Communication and syncing of data between components is</a:t>
            </a:r>
          </a:p>
          <a:p>
            <a:pPr marL="0" indent="0">
              <a:buNone/>
            </a:pPr>
            <a:r>
              <a:rPr lang="en-US" dirty="0"/>
              <a:t>essential for a fully functional</a:t>
            </a:r>
          </a:p>
          <a:p>
            <a:pPr marL="0" indent="0">
              <a:buNone/>
            </a:pPr>
            <a:r>
              <a:rPr lang="en-US" dirty="0"/>
              <a:t>React-Powered application.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How to do this?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F15B2-14FA-4235-B36E-3BB6FE7F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208" y="2057401"/>
            <a:ext cx="7612792" cy="4507574"/>
          </a:xfrm>
          <a:prstGeom prst="rect">
            <a:avLst/>
          </a:prstGeom>
        </p:spPr>
      </p:pic>
      <p:pic>
        <p:nvPicPr>
          <p:cNvPr id="1028" name="Picture 4" descr="Image result for boy thinking png">
            <a:extLst>
              <a:ext uri="{FF2B5EF4-FFF2-40B4-BE49-F238E27FC236}">
                <a16:creationId xmlns:a16="http://schemas.microsoft.com/office/drawing/2014/main" id="{A91EAD31-35E6-4A04-B7B7-7CFD3F0C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34" y="4337497"/>
            <a:ext cx="1938338" cy="1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63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8199-1299-445D-AB34-BD41350D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Solution, Flux!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7D644-7C65-4C26-A1B3-D6D01DF9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784" y="2514600"/>
            <a:ext cx="8915399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690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0D8B-AF48-48AC-930C-EDE629F5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C00B4-577E-4E97-90DA-341DE416CA30}"/>
              </a:ext>
            </a:extLst>
          </p:cNvPr>
          <p:cNvSpPr txBox="1"/>
          <p:nvPr/>
        </p:nvSpPr>
        <p:spPr>
          <a:xfrm>
            <a:off x="516357" y="2871129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Header Component</a:t>
            </a:r>
          </a:p>
        </p:txBody>
      </p:sp>
      <p:pic>
        <p:nvPicPr>
          <p:cNvPr id="12" name="Picture 12" descr="Image result for component icon png">
            <a:extLst>
              <a:ext uri="{FF2B5EF4-FFF2-40B4-BE49-F238E27FC236}">
                <a16:creationId xmlns:a16="http://schemas.microsoft.com/office/drawing/2014/main" id="{1493A2DD-1509-476C-B8D7-BE9AD1B1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95" y="4230658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DC152-E970-46FD-BDD6-CB4328D5AF18}"/>
              </a:ext>
            </a:extLst>
          </p:cNvPr>
          <p:cNvSpPr txBox="1"/>
          <p:nvPr/>
        </p:nvSpPr>
        <p:spPr>
          <a:xfrm>
            <a:off x="274371" y="574900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Dashboard Component</a:t>
            </a:r>
          </a:p>
        </p:txBody>
      </p:sp>
      <p:pic>
        <p:nvPicPr>
          <p:cNvPr id="14" name="Picture 12" descr="Image result for component icon png">
            <a:extLst>
              <a:ext uri="{FF2B5EF4-FFF2-40B4-BE49-F238E27FC236}">
                <a16:creationId xmlns:a16="http://schemas.microsoft.com/office/drawing/2014/main" id="{AEA04E9A-2D00-475D-A78E-AB7C2D6A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2" y="1416584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763F22-A46E-4FEC-863B-0EEA930905C3}"/>
              </a:ext>
            </a:extLst>
          </p:cNvPr>
          <p:cNvSpPr txBox="1"/>
          <p:nvPr/>
        </p:nvSpPr>
        <p:spPr>
          <a:xfrm>
            <a:off x="8540011" y="32766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Login Component</a:t>
            </a:r>
          </a:p>
        </p:txBody>
      </p:sp>
      <p:pic>
        <p:nvPicPr>
          <p:cNvPr id="16" name="Picture 12" descr="Image result for component icon png">
            <a:extLst>
              <a:ext uri="{FF2B5EF4-FFF2-40B4-BE49-F238E27FC236}">
                <a16:creationId xmlns:a16="http://schemas.microsoft.com/office/drawing/2014/main" id="{7D526A9C-019C-4BB5-9B5D-2B86B42F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581" y="1831262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064F36-727F-45C3-A7FE-467711978E66}"/>
              </a:ext>
            </a:extLst>
          </p:cNvPr>
          <p:cNvSpPr txBox="1"/>
          <p:nvPr/>
        </p:nvSpPr>
        <p:spPr>
          <a:xfrm>
            <a:off x="8418183" y="556434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 Component</a:t>
            </a:r>
          </a:p>
        </p:txBody>
      </p:sp>
      <p:pic>
        <p:nvPicPr>
          <p:cNvPr id="19" name="Picture 12" descr="Image result for component icon png">
            <a:extLst>
              <a:ext uri="{FF2B5EF4-FFF2-40B4-BE49-F238E27FC236}">
                <a16:creationId xmlns:a16="http://schemas.microsoft.com/office/drawing/2014/main" id="{AEFC5658-5159-4008-8C72-DE11F225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999" y="4061658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D7AE3-33D4-4EF8-A5FE-705F70F1E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69" y="1395099"/>
            <a:ext cx="2085975" cy="1514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6444EE-BDFD-441D-B577-9F5CD0F2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85744" y="1598901"/>
            <a:ext cx="2085975" cy="1514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6FCD0-BC4D-430D-8AAF-D0BB23A7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66" y="4065898"/>
            <a:ext cx="2085975" cy="15144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F8862C-9AB3-4CD3-A0F3-0D130072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392741" y="4269700"/>
            <a:ext cx="2085975" cy="1514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8A3A79-D0A0-486E-BDB9-039AE5D2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10" y="2007532"/>
            <a:ext cx="2085975" cy="1514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87F960-253D-497A-B36E-10EA6D08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89485" y="2211334"/>
            <a:ext cx="2085975" cy="1514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B09F71-821D-422F-BCD4-A5776B4D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44" y="4209220"/>
            <a:ext cx="2085975" cy="1514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B18B9-152C-4237-A7CD-C987F4D3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159519" y="4413022"/>
            <a:ext cx="2085975" cy="1514475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A3D501B5-53F1-4565-A86C-19381AE2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81" y="2017452"/>
            <a:ext cx="2902890" cy="29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008ED-C77E-4057-9AED-D0F7E1A89BD0}"/>
              </a:ext>
            </a:extLst>
          </p:cNvPr>
          <p:cNvSpPr txBox="1"/>
          <p:nvPr/>
        </p:nvSpPr>
        <p:spPr>
          <a:xfrm>
            <a:off x="4986702" y="4710964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43769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CDB7-401C-4F33-9C3E-965DC95D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 and actions</a:t>
            </a:r>
          </a:p>
        </p:txBody>
      </p:sp>
      <p:pic>
        <p:nvPicPr>
          <p:cNvPr id="2050" name="Picture 2" descr="Image result for action icon png">
            <a:extLst>
              <a:ext uri="{FF2B5EF4-FFF2-40B4-BE49-F238E27FC236}">
                <a16:creationId xmlns:a16="http://schemas.microsoft.com/office/drawing/2014/main" id="{91137939-AF2E-405E-8281-C818041C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0" y="1583048"/>
            <a:ext cx="1107519" cy="12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59425-1962-4C53-934E-EC232E437DB9}"/>
              </a:ext>
            </a:extLst>
          </p:cNvPr>
          <p:cNvSpPr txBox="1"/>
          <p:nvPr/>
        </p:nvSpPr>
        <p:spPr>
          <a:xfrm>
            <a:off x="309074" y="286745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signInAction</a:t>
            </a:r>
            <a:endParaRPr lang="en-US" b="1" dirty="0"/>
          </a:p>
        </p:txBody>
      </p:sp>
      <p:pic>
        <p:nvPicPr>
          <p:cNvPr id="6" name="Picture 2" descr="Image result for action icon png">
            <a:extLst>
              <a:ext uri="{FF2B5EF4-FFF2-40B4-BE49-F238E27FC236}">
                <a16:creationId xmlns:a16="http://schemas.microsoft.com/office/drawing/2014/main" id="{49BE5AA7-00EF-4305-B8A4-28980002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9" y="3496962"/>
            <a:ext cx="1107519" cy="12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0C18F-5C78-495A-9EAB-4AD89BCE6CAA}"/>
              </a:ext>
            </a:extLst>
          </p:cNvPr>
          <p:cNvSpPr txBox="1"/>
          <p:nvPr/>
        </p:nvSpPr>
        <p:spPr>
          <a:xfrm>
            <a:off x="-32366" y="483635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creaetePostAction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2282F-D77D-40C5-8897-C370D5CA737B}"/>
              </a:ext>
            </a:extLst>
          </p:cNvPr>
          <p:cNvSpPr txBox="1"/>
          <p:nvPr/>
        </p:nvSpPr>
        <p:spPr>
          <a:xfrm>
            <a:off x="6601836" y="461227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A6CCD-12C9-407E-B2E1-92045E221AAD}"/>
              </a:ext>
            </a:extLst>
          </p:cNvPr>
          <p:cNvSpPr txBox="1"/>
          <p:nvPr/>
        </p:nvSpPr>
        <p:spPr>
          <a:xfrm>
            <a:off x="3007967" y="455935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Reducers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3CB39-652C-4D95-951F-42C1714D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58" y="4263784"/>
            <a:ext cx="2085975" cy="15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2BA6BB-E7B1-4AFD-82DD-B2DF2C374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396" y="3445364"/>
            <a:ext cx="2085975" cy="15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77670-F4FC-4A30-BA63-42C14FB0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3" y="1843605"/>
            <a:ext cx="208597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DDDE6D-D208-43EF-A267-BB74D502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17" y="3173755"/>
            <a:ext cx="2085975" cy="1514475"/>
          </a:xfrm>
          <a:prstGeom prst="rect">
            <a:avLst/>
          </a:prstGeom>
        </p:spPr>
      </p:pic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0F4C4D46-5A6B-4E19-9DE1-4673D853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62" y="2681416"/>
            <a:ext cx="2108574" cy="21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C9CFE-06E5-40D7-B699-1EC203DB2CDF}"/>
              </a:ext>
            </a:extLst>
          </p:cNvPr>
          <p:cNvSpPr txBox="1"/>
          <p:nvPr/>
        </p:nvSpPr>
        <p:spPr>
          <a:xfrm>
            <a:off x="9394794" y="3084385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Header Component</a:t>
            </a:r>
          </a:p>
        </p:txBody>
      </p:sp>
      <p:pic>
        <p:nvPicPr>
          <p:cNvPr id="17" name="Picture 12" descr="Image result for component icon png">
            <a:extLst>
              <a:ext uri="{FF2B5EF4-FFF2-40B4-BE49-F238E27FC236}">
                <a16:creationId xmlns:a16="http://schemas.microsoft.com/office/drawing/2014/main" id="{5BB88668-DDA2-45C5-8738-16B7ED54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932" y="4443914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891E76-BA52-427D-A1BE-6D6F324D8B94}"/>
              </a:ext>
            </a:extLst>
          </p:cNvPr>
          <p:cNvSpPr txBox="1"/>
          <p:nvPr/>
        </p:nvSpPr>
        <p:spPr>
          <a:xfrm>
            <a:off x="9152808" y="5962264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Dashboard Component</a:t>
            </a:r>
          </a:p>
        </p:txBody>
      </p:sp>
      <p:pic>
        <p:nvPicPr>
          <p:cNvPr id="19" name="Picture 12" descr="Image result for component icon png">
            <a:extLst>
              <a:ext uri="{FF2B5EF4-FFF2-40B4-BE49-F238E27FC236}">
                <a16:creationId xmlns:a16="http://schemas.microsoft.com/office/drawing/2014/main" id="{96E39AD3-2308-4FFD-B283-43962FA4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29" y="1629840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actory icon png">
            <a:extLst>
              <a:ext uri="{FF2B5EF4-FFF2-40B4-BE49-F238E27FC236}">
                <a16:creationId xmlns:a16="http://schemas.microsoft.com/office/drawing/2014/main" id="{D78817F8-C1A6-4256-AEFC-8922B4B0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98" y="2059319"/>
            <a:ext cx="2551059" cy="25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3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4FCF-C059-4801-8F00-EA7AC5BA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react-redux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67C5-6370-4EAE-B351-61C5F862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React-Redux is a popular library for inter-component communication.</a:t>
            </a:r>
          </a:p>
          <a:p>
            <a:r>
              <a:rPr lang="en-US" dirty="0"/>
              <a:t>It contains actions were each action corresponds to a user action e.g. signin, fetchProducts, showTransactions etc.</a:t>
            </a:r>
          </a:p>
        </p:txBody>
      </p:sp>
    </p:spTree>
    <p:extLst>
      <p:ext uri="{BB962C8B-B14F-4D97-AF65-F5344CB8AC3E}">
        <p14:creationId xmlns:p14="http://schemas.microsoft.com/office/powerpoint/2010/main" val="116362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1834-0066-4C97-A009-28EBC527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redux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B620-BC29-4978-ABF4-4AA17619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redux store.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import</a:t>
            </a:r>
            <a:r>
              <a:rPr lang="en-US" dirty="0"/>
              <a:t> { </a:t>
            </a:r>
            <a:r>
              <a:rPr lang="en-US" b="1" dirty="0"/>
              <a:t>createStore</a:t>
            </a:r>
            <a:r>
              <a:rPr lang="en-US" dirty="0"/>
              <a:t> } from </a:t>
            </a:r>
            <a:r>
              <a:rPr lang="en-US" b="1" dirty="0"/>
              <a:t>'redux</a:t>
            </a:r>
            <a:r>
              <a:rPr lang="en-US" dirty="0"/>
              <a:t>';</a:t>
            </a:r>
          </a:p>
          <a:p>
            <a:pPr marL="0" indent="0">
              <a:buNone/>
            </a:pPr>
            <a:r>
              <a:rPr lang="en-US" dirty="0"/>
              <a:t>const store = createStore(</a:t>
            </a:r>
            <a:r>
              <a:rPr lang="en-US" b="1" dirty="0">
                <a:solidFill>
                  <a:srgbClr val="FFFF00"/>
                </a:solidFill>
              </a:rPr>
              <a:t>reducer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//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Reducer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is simply a function which returns the updated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To the store based on different conditions. We generally use multiple reducers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based on application functionality. e.g. 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signin reducers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products reducers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2A842-949D-4788-BBDC-3FA5E155D776}"/>
              </a:ext>
            </a:extLst>
          </p:cNvPr>
          <p:cNvSpPr txBox="1"/>
          <p:nvPr/>
        </p:nvSpPr>
        <p:spPr>
          <a:xfrm>
            <a:off x="8638262" y="3505080"/>
            <a:ext cx="1392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Store</a:t>
            </a:r>
            <a:endParaRPr lang="en-US" sz="2400" b="1" dirty="0"/>
          </a:p>
        </p:txBody>
      </p:sp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A46143BD-1DD9-41D5-9E66-110820BC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19" y="2057401"/>
            <a:ext cx="1610561" cy="15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1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7551-A128-412C-B5DB-9096BA91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Connector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9829-B8CC-4EB3-81E7-4F195A42A7A0}"/>
              </a:ext>
            </a:extLst>
          </p:cNvPr>
          <p:cNvGrpSpPr/>
          <p:nvPr/>
        </p:nvGrpSpPr>
        <p:grpSpPr>
          <a:xfrm>
            <a:off x="1022985" y="4920188"/>
            <a:ext cx="1670789" cy="1494715"/>
            <a:chOff x="1480184" y="2728452"/>
            <a:chExt cx="1670789" cy="14947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C2F64B-19AF-404A-B299-8D058EF4B325}"/>
                </a:ext>
              </a:extLst>
            </p:cNvPr>
            <p:cNvSpPr txBox="1"/>
            <p:nvPr/>
          </p:nvSpPr>
          <p:spPr>
            <a:xfrm>
              <a:off x="1480184" y="3946168"/>
              <a:ext cx="1670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Header Component</a:t>
              </a:r>
            </a:p>
          </p:txBody>
        </p:sp>
        <p:pic>
          <p:nvPicPr>
            <p:cNvPr id="5" name="Picture 12" descr="Image result for component icon png">
              <a:extLst>
                <a:ext uri="{FF2B5EF4-FFF2-40B4-BE49-F238E27FC236}">
                  <a16:creationId xmlns:a16="http://schemas.microsoft.com/office/drawing/2014/main" id="{D19E0368-0352-4173-9793-5B071FCC6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884" y="2728452"/>
              <a:ext cx="1217716" cy="1217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adaptor icon png">
            <a:extLst>
              <a:ext uri="{FF2B5EF4-FFF2-40B4-BE49-F238E27FC236}">
                <a16:creationId xmlns:a16="http://schemas.microsoft.com/office/drawing/2014/main" id="{E1A80ED9-1C38-43C4-AB5F-91D7B319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53" y="4220999"/>
            <a:ext cx="844379" cy="8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43DE1-BADA-4A79-9EB9-13C4177C8E59}"/>
              </a:ext>
            </a:extLst>
          </p:cNvPr>
          <p:cNvSpPr txBox="1"/>
          <p:nvPr/>
        </p:nvSpPr>
        <p:spPr>
          <a:xfrm>
            <a:off x="1446905" y="3069784"/>
            <a:ext cx="69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Store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F516B2F0-FE03-4C2D-9543-521F80AA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17" y="2009803"/>
            <a:ext cx="1127124" cy="10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984EA5-CA5A-47FA-AB03-F90D3C158FC4}"/>
              </a:ext>
            </a:extLst>
          </p:cNvPr>
          <p:cNvSpPr txBox="1"/>
          <p:nvPr/>
        </p:nvSpPr>
        <p:spPr>
          <a:xfrm>
            <a:off x="6623222" y="2261745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the redux connector to make</a:t>
            </a:r>
          </a:p>
          <a:p>
            <a:r>
              <a:rPr lang="en-US" dirty="0"/>
              <a:t>our component connected with redux store.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1023E-D28D-4F1F-8F0D-CB900CEAB9EE}"/>
              </a:ext>
            </a:extLst>
          </p:cNvPr>
          <p:cNvCxnSpPr>
            <a:cxnSpLocks/>
          </p:cNvCxnSpPr>
          <p:nvPr/>
        </p:nvCxnSpPr>
        <p:spPr>
          <a:xfrm flipV="1">
            <a:off x="2088293" y="4744997"/>
            <a:ext cx="1408670" cy="1240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04DBDD-69F6-421F-AF52-7CD8BC0D2B27}"/>
              </a:ext>
            </a:extLst>
          </p:cNvPr>
          <p:cNvSpPr txBox="1"/>
          <p:nvPr/>
        </p:nvSpPr>
        <p:spPr>
          <a:xfrm>
            <a:off x="3521675" y="4479803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import</a:t>
            </a:r>
            <a:r>
              <a:rPr lang="en-US" dirty="0"/>
              <a:t> { </a:t>
            </a:r>
            <a:r>
              <a:rPr lang="en-US" b="1" dirty="0"/>
              <a:t>connect</a:t>
            </a:r>
            <a:r>
              <a:rPr lang="en-US" dirty="0"/>
              <a:t> } from '</a:t>
            </a:r>
            <a:r>
              <a:rPr lang="en-US" b="1" dirty="0"/>
              <a:t>react-redux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export default </a:t>
            </a:r>
            <a:r>
              <a:rPr lang="en-US" dirty="0">
                <a:solidFill>
                  <a:srgbClr val="00B0F0"/>
                </a:solidFill>
              </a:rPr>
              <a:t>connect</a:t>
            </a:r>
            <a:r>
              <a:rPr lang="en-US" dirty="0"/>
              <a:t>(</a:t>
            </a:r>
            <a:r>
              <a:rPr lang="en-US" i="1" dirty="0"/>
              <a:t>importData</a:t>
            </a:r>
            <a:r>
              <a:rPr lang="en-US" dirty="0"/>
              <a:t>,  </a:t>
            </a:r>
            <a:r>
              <a:rPr lang="en-US" i="1" dirty="0"/>
              <a:t>defineActions</a:t>
            </a:r>
            <a:r>
              <a:rPr lang="en-US" dirty="0"/>
              <a:t>)(</a:t>
            </a:r>
            <a:r>
              <a:rPr lang="en-US" b="1" dirty="0">
                <a:solidFill>
                  <a:srgbClr val="FFFF00"/>
                </a:solidFill>
              </a:rPr>
              <a:t>Header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//</a:t>
            </a:r>
            <a:r>
              <a:rPr lang="en-US" dirty="0">
                <a:solidFill>
                  <a:srgbClr val="FFFF00"/>
                </a:solidFill>
              </a:rPr>
              <a:t>Header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is our component class</a:t>
            </a:r>
          </a:p>
        </p:txBody>
      </p:sp>
      <p:cxnSp>
        <p:nvCxnSpPr>
          <p:cNvPr id="1027" name="Connector: Curved 1026">
            <a:extLst>
              <a:ext uri="{FF2B5EF4-FFF2-40B4-BE49-F238E27FC236}">
                <a16:creationId xmlns:a16="http://schemas.microsoft.com/office/drawing/2014/main" id="{48694631-E0B7-4451-8F39-BA3C280EAB3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732" y="3239061"/>
            <a:ext cx="4763047" cy="1240742"/>
          </a:xfrm>
          <a:prstGeom prst="curvedConnector2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4703BBC-33B4-4D78-AAD0-3307575E7480}"/>
              </a:ext>
            </a:extLst>
          </p:cNvPr>
          <p:cNvCxnSpPr>
            <a:cxnSpLocks/>
          </p:cNvCxnSpPr>
          <p:nvPr/>
        </p:nvCxnSpPr>
        <p:spPr>
          <a:xfrm rot="10800000">
            <a:off x="2573585" y="2611214"/>
            <a:ext cx="6162642" cy="2189386"/>
          </a:xfrm>
          <a:prstGeom prst="curvedConnector3">
            <a:avLst>
              <a:gd name="adj1" fmla="val 1476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52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FC26-A46A-4B84-990A-EEAD3F87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0713-1FC5-48ED-B55C-F425393C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5275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const</a:t>
            </a:r>
            <a:r>
              <a:rPr lang="en-US" dirty="0"/>
              <a:t> signInReducer = (state = initialState, action) =&gt; {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switch (action.type) {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         </a:t>
            </a:r>
            <a:r>
              <a:rPr lang="en-US" b="1" dirty="0">
                <a:solidFill>
                  <a:srgbClr val="FFFF00"/>
                </a:solidFill>
              </a:rPr>
              <a:t>case</a:t>
            </a:r>
            <a:r>
              <a:rPr lang="en-US" dirty="0"/>
              <a:t> ‘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SIGNING_IN</a:t>
            </a:r>
            <a:r>
              <a:rPr lang="en-US" dirty="0"/>
              <a:t>’:</a:t>
            </a:r>
          </a:p>
          <a:p>
            <a:pPr marL="0" indent="0">
              <a:buNone/>
            </a:pPr>
            <a:r>
              <a:rPr lang="en-US" dirty="0"/>
              <a:t>                  return { </a:t>
            </a:r>
            <a:r>
              <a:rPr lang="en-US" b="1" dirty="0">
                <a:solidFill>
                  <a:srgbClr val="FFC000"/>
                </a:solidFill>
              </a:rPr>
              <a:t>loggingIn</a:t>
            </a:r>
            <a:r>
              <a:rPr lang="en-US" dirty="0"/>
              <a:t>: true};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>
                <a:solidFill>
                  <a:srgbClr val="FFFF00"/>
                </a:solidFill>
              </a:rPr>
              <a:t>case</a:t>
            </a:r>
            <a:r>
              <a:rPr lang="en-US" dirty="0"/>
              <a:t> ‘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SIGNING_SUCCESSFUL</a:t>
            </a:r>
            <a:r>
              <a:rPr lang="en-US" dirty="0"/>
              <a:t>’:</a:t>
            </a:r>
          </a:p>
          <a:p>
            <a:pPr marL="0" indent="0">
              <a:buNone/>
            </a:pPr>
            <a:r>
              <a:rPr lang="en-US" dirty="0"/>
              <a:t>                  return { </a:t>
            </a:r>
            <a:r>
              <a:rPr lang="en-US" b="1" dirty="0">
                <a:solidFill>
                  <a:srgbClr val="FFC000"/>
                </a:solidFill>
              </a:rPr>
              <a:t>loggedIn</a:t>
            </a:r>
            <a:r>
              <a:rPr lang="en-US" dirty="0"/>
              <a:t>: true};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>
                <a:solidFill>
                  <a:srgbClr val="FFFF00"/>
                </a:solidFill>
              </a:rPr>
              <a:t>case</a:t>
            </a:r>
            <a:r>
              <a:rPr lang="en-US" dirty="0"/>
              <a:t> ‘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SIGNING _FAILED</a:t>
            </a:r>
            <a:r>
              <a:rPr lang="en-US" dirty="0"/>
              <a:t>’:</a:t>
            </a:r>
          </a:p>
          <a:p>
            <a:pPr marL="0" indent="0">
              <a:buNone/>
            </a:pPr>
            <a:r>
              <a:rPr lang="en-US" dirty="0"/>
              <a:t>                  return { </a:t>
            </a:r>
            <a:r>
              <a:rPr lang="en-US" b="1" dirty="0">
                <a:solidFill>
                  <a:srgbClr val="FFC000"/>
                </a:solidFill>
              </a:rPr>
              <a:t>loggedIn</a:t>
            </a:r>
            <a:r>
              <a:rPr lang="en-US" dirty="0"/>
              <a:t>: false};</a:t>
            </a:r>
          </a:p>
          <a:p>
            <a:pPr marL="914400" lvl="2" indent="0">
              <a:buNone/>
            </a:pPr>
            <a:r>
              <a:rPr lang="en-US" sz="2200" b="1" dirty="0">
                <a:solidFill>
                  <a:srgbClr val="FFFF00"/>
                </a:solidFill>
              </a:rPr>
              <a:t>default</a:t>
            </a:r>
            <a:r>
              <a:rPr lang="en-US" sz="2200" dirty="0"/>
              <a:t>:</a:t>
            </a:r>
          </a:p>
          <a:p>
            <a:pPr marL="914400" lvl="2" indent="0">
              <a:buNone/>
            </a:pPr>
            <a:r>
              <a:rPr lang="en-US" sz="2200" dirty="0"/>
              <a:t>return state;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} }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322E497-0641-4265-A5C6-0A7759571518}"/>
              </a:ext>
            </a:extLst>
          </p:cNvPr>
          <p:cNvCxnSpPr>
            <a:cxnSpLocks/>
          </p:cNvCxnSpPr>
          <p:nvPr/>
        </p:nvCxnSpPr>
        <p:spPr>
          <a:xfrm flipV="1">
            <a:off x="4105245" y="2829697"/>
            <a:ext cx="4173782" cy="50821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B0DA7-FBFA-40FB-9B30-48FBB3A1C769}"/>
              </a:ext>
            </a:extLst>
          </p:cNvPr>
          <p:cNvSpPr txBox="1"/>
          <p:nvPr/>
        </p:nvSpPr>
        <p:spPr>
          <a:xfrm>
            <a:off x="7533638" y="2829697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Show progress bar while signing-in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2FECCA5-D032-45DB-9D53-7D081011EC9F}"/>
              </a:ext>
            </a:extLst>
          </p:cNvPr>
          <p:cNvCxnSpPr>
            <a:cxnSpLocks/>
          </p:cNvCxnSpPr>
          <p:nvPr/>
        </p:nvCxnSpPr>
        <p:spPr>
          <a:xfrm flipV="1">
            <a:off x="5114009" y="3658972"/>
            <a:ext cx="2732532" cy="42930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2FB0F-0448-494B-A9DF-6509180B5601}"/>
              </a:ext>
            </a:extLst>
          </p:cNvPr>
          <p:cNvSpPr txBox="1"/>
          <p:nvPr/>
        </p:nvSpPr>
        <p:spPr>
          <a:xfrm>
            <a:off x="7533638" y="3726562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Move the user from sign-in to dashboard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A59984F-9622-4FB7-864E-26736BDE0750}"/>
              </a:ext>
            </a:extLst>
          </p:cNvPr>
          <p:cNvCxnSpPr>
            <a:cxnSpLocks/>
          </p:cNvCxnSpPr>
          <p:nvPr/>
        </p:nvCxnSpPr>
        <p:spPr>
          <a:xfrm flipV="1">
            <a:off x="4549718" y="4409332"/>
            <a:ext cx="2802553" cy="119034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6AB3C5-0001-4B06-98AD-8D1FBCB92518}"/>
              </a:ext>
            </a:extLst>
          </p:cNvPr>
          <p:cNvSpPr txBox="1"/>
          <p:nvPr/>
        </p:nvSpPr>
        <p:spPr>
          <a:xfrm>
            <a:off x="7352271" y="4577627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Show the type of failure to the user e.g.</a:t>
            </a:r>
          </a:p>
          <a:p>
            <a:r>
              <a:rPr lang="en-US" dirty="0">
                <a:solidFill>
                  <a:srgbClr val="FFC000"/>
                </a:solidFill>
              </a:rPr>
              <a:t>network error, validation error etc.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DD635-36C0-4EA4-98C8-53A3FE7045BA}"/>
              </a:ext>
            </a:extLst>
          </p:cNvPr>
          <p:cNvSpPr/>
          <p:nvPr/>
        </p:nvSpPr>
        <p:spPr>
          <a:xfrm>
            <a:off x="3660992" y="6093627"/>
            <a:ext cx="8051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export default </a:t>
            </a:r>
            <a:r>
              <a:rPr lang="en-US" dirty="0">
                <a:solidFill>
                  <a:srgbClr val="00B0F0"/>
                </a:solidFill>
              </a:rPr>
              <a:t>connect</a:t>
            </a:r>
            <a:r>
              <a:rPr lang="en-US" dirty="0"/>
              <a:t>(</a:t>
            </a:r>
            <a:r>
              <a:rPr lang="en-US" i="1" dirty="0"/>
              <a:t>importData</a:t>
            </a:r>
            <a:r>
              <a:rPr lang="en-US" dirty="0"/>
              <a:t>,  </a:t>
            </a:r>
            <a:r>
              <a:rPr lang="en-US" i="1" dirty="0"/>
              <a:t>defineActions</a:t>
            </a:r>
            <a:r>
              <a:rPr lang="en-US" dirty="0"/>
              <a:t>)(</a:t>
            </a:r>
            <a:r>
              <a:rPr lang="en-US" b="1" dirty="0">
                <a:solidFill>
                  <a:srgbClr val="FFFF00"/>
                </a:solidFill>
              </a:rPr>
              <a:t>Header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//this.props.loggingIn, this.props.loggedIn, 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D959B18-8ABB-4B07-8581-269611884A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84705" y="4165316"/>
            <a:ext cx="2995681" cy="106310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6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FC26-A46A-4B84-990A-EEAD3F87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0713-1FC5-48ED-B55C-F425393C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573671"/>
            <a:ext cx="7744178" cy="4527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This new API solves one major problem –</a:t>
            </a:r>
            <a:r>
              <a:rPr lang="en-US" sz="3200" b="1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prop drilling</a:t>
            </a:r>
            <a:r>
              <a:rPr lang="en-US" sz="32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.</a:t>
            </a:r>
          </a:p>
          <a:p>
            <a:pPr marL="0" indent="0">
              <a:buNone/>
            </a:pPr>
            <a:endParaRPr lang="en-US" sz="3200" dirty="0">
              <a:solidFill>
                <a:srgbClr val="262D3D"/>
              </a:solidFill>
              <a:latin typeface="Merriweather" panose="00000500000000000000" pitchFamily="2" charset="0"/>
            </a:endParaRPr>
          </a:p>
        </p:txBody>
      </p:sp>
      <p:pic>
        <p:nvPicPr>
          <p:cNvPr id="12" name="Picture 2" descr="Image result for child pointing png">
            <a:extLst>
              <a:ext uri="{FF2B5EF4-FFF2-40B4-BE49-F238E27FC236}">
                <a16:creationId xmlns:a16="http://schemas.microsoft.com/office/drawing/2014/main" id="{A0202949-766C-45C4-B4EB-FF0AF6CE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5652" y="1934201"/>
            <a:ext cx="3266470" cy="51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11807-415E-4E51-BC96-EDACA6C879A7}"/>
              </a:ext>
            </a:extLst>
          </p:cNvPr>
          <p:cNvSpPr txBox="1"/>
          <p:nvPr/>
        </p:nvSpPr>
        <p:spPr>
          <a:xfrm>
            <a:off x="556809" y="4020495"/>
            <a:ext cx="5892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Prop drilling is the processing </a:t>
            </a:r>
          </a:p>
          <a:p>
            <a:r>
              <a:rPr lang="en-US" sz="18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of getting data from parent component</a:t>
            </a:r>
          </a:p>
          <a:p>
            <a:r>
              <a:rPr lang="en-US" sz="18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to child component  by passing it through </a:t>
            </a:r>
          </a:p>
          <a:p>
            <a:r>
              <a:rPr lang="en-US" sz="1800" b="0" i="0" dirty="0">
                <a:solidFill>
                  <a:srgbClr val="262D3D"/>
                </a:solidFill>
                <a:effectLst/>
                <a:latin typeface="Merriweather" panose="00000500000000000000" pitchFamily="2" charset="0"/>
              </a:rPr>
              <a:t>multiple layers of intermediary React components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2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FC26-A46A-4B84-990A-EEAD3F87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API</a:t>
            </a:r>
          </a:p>
        </p:txBody>
      </p:sp>
      <p:pic>
        <p:nvPicPr>
          <p:cNvPr id="23" name="Picture 8" descr="Related image">
            <a:extLst>
              <a:ext uri="{FF2B5EF4-FFF2-40B4-BE49-F238E27FC236}">
                <a16:creationId xmlns:a16="http://schemas.microsoft.com/office/drawing/2014/main" id="{6AA91A16-60D1-49D5-81FE-F13A80C7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32" y="1881984"/>
            <a:ext cx="1452203" cy="14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Related image">
            <a:extLst>
              <a:ext uri="{FF2B5EF4-FFF2-40B4-BE49-F238E27FC236}">
                <a16:creationId xmlns:a16="http://schemas.microsoft.com/office/drawing/2014/main" id="{3ED0198E-3525-4FB5-AF25-18A766A3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41" y="1840864"/>
            <a:ext cx="1452203" cy="14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8F40E2-B835-4B8E-BEB2-B263DCBC5AA9}"/>
              </a:ext>
            </a:extLst>
          </p:cNvPr>
          <p:cNvSpPr txBox="1"/>
          <p:nvPr/>
        </p:nvSpPr>
        <p:spPr>
          <a:xfrm>
            <a:off x="898043" y="3293067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UserProvider</a:t>
            </a:r>
            <a:endParaRPr lang="en-US" sz="2400" b="1" dirty="0"/>
          </a:p>
        </p:txBody>
      </p:sp>
      <p:pic>
        <p:nvPicPr>
          <p:cNvPr id="27" name="Picture 8" descr="Related image">
            <a:extLst>
              <a:ext uri="{FF2B5EF4-FFF2-40B4-BE49-F238E27FC236}">
                <a16:creationId xmlns:a16="http://schemas.microsoft.com/office/drawing/2014/main" id="{9629BF98-5E1E-4134-9558-352FD67D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640" y="1875659"/>
            <a:ext cx="1452203" cy="14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D8D83F5-4B7E-4E58-8D17-AFD842309DD3}"/>
              </a:ext>
            </a:extLst>
          </p:cNvPr>
          <p:cNvSpPr txBox="1"/>
          <p:nvPr/>
        </p:nvSpPr>
        <p:spPr>
          <a:xfrm>
            <a:off x="4285995" y="331657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ChatboxProvider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6169CB-4CB2-4C74-BB87-391F6515572F}"/>
              </a:ext>
            </a:extLst>
          </p:cNvPr>
          <p:cNvSpPr txBox="1"/>
          <p:nvPr/>
        </p:nvSpPr>
        <p:spPr>
          <a:xfrm>
            <a:off x="7516999" y="3293067"/>
            <a:ext cx="2747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TimeLineProvider</a:t>
            </a:r>
            <a:endParaRPr lang="en-US" sz="2400" b="1" dirty="0"/>
          </a:p>
        </p:txBody>
      </p:sp>
      <p:pic>
        <p:nvPicPr>
          <p:cNvPr id="31" name="Picture 12" descr="Image result for component icon png">
            <a:extLst>
              <a:ext uri="{FF2B5EF4-FFF2-40B4-BE49-F238E27FC236}">
                <a16:creationId xmlns:a16="http://schemas.microsoft.com/office/drawing/2014/main" id="{835A86ED-9A18-49C0-A917-3912204B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48" y="4159122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BFB391-35C9-4E03-B66E-1003A763A541}"/>
              </a:ext>
            </a:extLst>
          </p:cNvPr>
          <p:cNvSpPr txBox="1"/>
          <p:nvPr/>
        </p:nvSpPr>
        <p:spPr>
          <a:xfrm>
            <a:off x="1831341" y="5604090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Dashboard Component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D9EA19-F5F7-4CC8-AB7F-BEA7C7788F8E}"/>
              </a:ext>
            </a:extLst>
          </p:cNvPr>
          <p:cNvCxnSpPr>
            <a:cxnSpLocks/>
          </p:cNvCxnSpPr>
          <p:nvPr/>
        </p:nvCxnSpPr>
        <p:spPr>
          <a:xfrm>
            <a:off x="1534943" y="3780718"/>
            <a:ext cx="928857" cy="87501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1B0A18-9FE3-4FDC-B449-3A4F2AAE73FC}"/>
              </a:ext>
            </a:extLst>
          </p:cNvPr>
          <p:cNvCxnSpPr>
            <a:cxnSpLocks/>
          </p:cNvCxnSpPr>
          <p:nvPr/>
        </p:nvCxnSpPr>
        <p:spPr>
          <a:xfrm flipH="1">
            <a:off x="3848100" y="3778238"/>
            <a:ext cx="1241367" cy="87749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2" descr="Image result for component icon png">
            <a:extLst>
              <a:ext uri="{FF2B5EF4-FFF2-40B4-BE49-F238E27FC236}">
                <a16:creationId xmlns:a16="http://schemas.microsoft.com/office/drawing/2014/main" id="{8E6F5F1C-2F96-485A-9CFC-692881FB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71" y="4239868"/>
            <a:ext cx="1606945" cy="16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405F08-49AC-4F62-B955-C1462A3801D4}"/>
              </a:ext>
            </a:extLst>
          </p:cNvPr>
          <p:cNvSpPr txBox="1"/>
          <p:nvPr/>
        </p:nvSpPr>
        <p:spPr>
          <a:xfrm>
            <a:off x="7533002" y="5639457"/>
            <a:ext cx="242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Timeline Component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C4F8EA-370E-43D3-A60A-A046F36C03F3}"/>
              </a:ext>
            </a:extLst>
          </p:cNvPr>
          <p:cNvCxnSpPr>
            <a:cxnSpLocks/>
          </p:cNvCxnSpPr>
          <p:nvPr/>
        </p:nvCxnSpPr>
        <p:spPr>
          <a:xfrm flipH="1">
            <a:off x="8708582" y="3688154"/>
            <a:ext cx="1" cy="65327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41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E6F8-3CFA-4558-A4AF-881ABAE8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Export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D709D-A636-4E66-91A2-80C8E9667152}"/>
              </a:ext>
            </a:extLst>
          </p:cNvPr>
          <p:cNvSpPr txBox="1"/>
          <p:nvPr/>
        </p:nvSpPr>
        <p:spPr>
          <a:xfrm>
            <a:off x="7000733" y="558466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import is allowed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29F58-CBFA-4951-88C3-AAD2921F913C}"/>
              </a:ext>
            </a:extLst>
          </p:cNvPr>
          <p:cNvSpPr/>
          <p:nvPr/>
        </p:nvSpPr>
        <p:spPr>
          <a:xfrm>
            <a:off x="682978" y="2791457"/>
            <a:ext cx="5170312" cy="25625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873CB-B650-4690-BF68-094249E95CC2}"/>
              </a:ext>
            </a:extLst>
          </p:cNvPr>
          <p:cNvSpPr txBox="1"/>
          <p:nvPr/>
        </p:nvSpPr>
        <p:spPr>
          <a:xfrm>
            <a:off x="2738119" y="3744711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Milk.js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66C84-E70B-4EE6-8B35-4D9AB7E64978}"/>
              </a:ext>
            </a:extLst>
          </p:cNvPr>
          <p:cNvSpPr txBox="1"/>
          <p:nvPr/>
        </p:nvSpPr>
        <p:spPr>
          <a:xfrm>
            <a:off x="3987852" y="3703414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Flour.js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C4E23-3507-4F84-9281-DF868F854B39}"/>
              </a:ext>
            </a:extLst>
          </p:cNvPr>
          <p:cNvSpPr txBox="1"/>
          <p:nvPr/>
        </p:nvSpPr>
        <p:spPr>
          <a:xfrm>
            <a:off x="1057628" y="3744711"/>
            <a:ext cx="103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Butter.js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05ABED-0088-415A-ACC0-629A42257ECF}"/>
              </a:ext>
            </a:extLst>
          </p:cNvPr>
          <p:cNvSpPr/>
          <p:nvPr/>
        </p:nvSpPr>
        <p:spPr>
          <a:xfrm>
            <a:off x="1057628" y="4114043"/>
            <a:ext cx="982134" cy="307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6E68C9-7C9B-4986-A6EC-9364222F70BD}"/>
              </a:ext>
            </a:extLst>
          </p:cNvPr>
          <p:cNvSpPr/>
          <p:nvPr/>
        </p:nvSpPr>
        <p:spPr>
          <a:xfrm>
            <a:off x="2579184" y="4114042"/>
            <a:ext cx="982134" cy="307623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5B0916-0EC1-4C98-B113-6425F8C21DC7}"/>
              </a:ext>
            </a:extLst>
          </p:cNvPr>
          <p:cNvSpPr/>
          <p:nvPr/>
        </p:nvSpPr>
        <p:spPr>
          <a:xfrm>
            <a:off x="3987852" y="4114041"/>
            <a:ext cx="982134" cy="307623"/>
          </a:xfrm>
          <a:prstGeom prst="rightArrow">
            <a:avLst/>
          </a:prstGeom>
          <a:solidFill>
            <a:srgbClr val="2510F5"/>
          </a:solidFill>
          <a:ln>
            <a:solidFill>
              <a:srgbClr val="251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mage result for allowed">
            <a:extLst>
              <a:ext uri="{FF2B5EF4-FFF2-40B4-BE49-F238E27FC236}">
                <a16:creationId xmlns:a16="http://schemas.microsoft.com/office/drawing/2014/main" id="{503FC266-929B-4C54-844B-1C5655E4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76" y="3208187"/>
            <a:ext cx="3762233" cy="237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47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FC26-A46A-4B84-990A-EEAD3F87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API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429642-0A1B-4429-B169-30D85FE15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1017"/>
              </p:ext>
            </p:extLst>
          </p:nvPr>
        </p:nvGraphicFramePr>
        <p:xfrm>
          <a:off x="677334" y="1504949"/>
          <a:ext cx="8795658" cy="4415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829">
                  <a:extLst>
                    <a:ext uri="{9D8B030D-6E8A-4147-A177-3AD203B41FA5}">
                      <a16:colId xmlns:a16="http://schemas.microsoft.com/office/drawing/2014/main" val="3001131149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1835382463"/>
                    </a:ext>
                  </a:extLst>
                </a:gridCol>
              </a:tblGrid>
              <a:tr h="83608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Redux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Context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470336"/>
                  </a:ext>
                </a:extLst>
              </a:tr>
              <a:tr h="836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Predefined structure makes it</a:t>
                      </a:r>
                    </a:p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fit in almost every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 need to be designed differently for each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28279"/>
                  </a:ext>
                </a:extLst>
              </a:tr>
              <a:tr h="836084">
                <a:tc>
                  <a:txBody>
                    <a:bodyPr/>
                    <a:lstStyle/>
                    <a:p>
                      <a:r>
                        <a:rPr lang="en-US" sz="2400" dirty="0"/>
                        <a:t>Needs to be installed separately, sometimes version of React and react-redux need to be synced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is built-in in React, therefore no extra</a:t>
                      </a:r>
                    </a:p>
                    <a:p>
                      <a:r>
                        <a:rPr lang="en-US" sz="2400" dirty="0"/>
                        <a:t>library is needed.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23648"/>
                  </a:ext>
                </a:extLst>
              </a:tr>
              <a:tr h="836084">
                <a:tc>
                  <a:txBody>
                    <a:bodyPr/>
                    <a:lstStyle/>
                    <a:p>
                      <a:r>
                        <a:rPr lang="en-US" sz="2400" dirty="0"/>
                        <a:t>It is internally faster performance 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Context API is slow compared to Redux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6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07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7E1B-FA34-422D-BF9F-3619C152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CCEA-AA94-4D98-958E-069A8613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React States and Props</a:t>
            </a:r>
          </a:p>
          <a:p>
            <a:r>
              <a:rPr lang="en-US" sz="4000" dirty="0"/>
              <a:t>Controlled and Uncontrolled Elements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495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4374-02FF-440F-92DA-A656BC63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1DD2C-B04D-49FD-B6A9-0D4263515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const</a:t>
            </a:r>
            <a:r>
              <a:rPr lang="en-US" dirty="0"/>
              <a:t> style = {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err="1"/>
              <a:t>backgroundColor</a:t>
            </a:r>
            <a:r>
              <a:rPr lang="en-US" dirty="0"/>
              <a:t>:’grey’,</a:t>
            </a:r>
          </a:p>
          <a:p>
            <a:pPr>
              <a:buNone/>
            </a:pPr>
            <a:r>
              <a:rPr lang="en-US" dirty="0"/>
              <a:t>border:’1px solid green’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render(){</a:t>
            </a:r>
            <a:br>
              <a:rPr lang="en-US" dirty="0"/>
            </a:br>
            <a:r>
              <a:rPr lang="en-US" dirty="0"/>
              <a:t>    &lt;div style={style}&gt;&lt;/div&gt;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5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7A0-19CB-4250-9284-62744B59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Uncontrolled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DE19A-91D4-4371-AAC3-CFD489BC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Controlled Element</a:t>
            </a:r>
          </a:p>
          <a:p>
            <a:pPr>
              <a:buNone/>
            </a:pPr>
            <a:r>
              <a:rPr lang="en-US" sz="2400" dirty="0"/>
              <a:t>&lt;input type=“text”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value={this.state.name} </a:t>
            </a:r>
            <a:r>
              <a:rPr lang="en-US" sz="2400" dirty="0" err="1"/>
              <a:t>onchange</a:t>
            </a:r>
            <a:r>
              <a:rPr lang="en-US" sz="2400" dirty="0"/>
              <a:t>=“</a:t>
            </a:r>
            <a:r>
              <a:rPr lang="en-US" sz="2400" dirty="0" err="1"/>
              <a:t>this.onChange</a:t>
            </a:r>
            <a:r>
              <a:rPr lang="en-US" sz="2400" dirty="0"/>
              <a:t>” /&gt;</a:t>
            </a:r>
          </a:p>
          <a:p>
            <a:pPr>
              <a:buNone/>
            </a:pPr>
            <a:r>
              <a:rPr lang="en-US" sz="2400" b="1" dirty="0">
                <a:solidFill>
                  <a:srgbClr val="00B0F0"/>
                </a:solidFill>
              </a:rPr>
              <a:t>Examples&gt;</a:t>
            </a:r>
          </a:p>
          <a:p>
            <a:pPr>
              <a:buNone/>
            </a:pPr>
            <a:r>
              <a:rPr lang="en-US" sz="2400" dirty="0"/>
              <a:t>1). Instant field validation</a:t>
            </a:r>
          </a:p>
          <a:p>
            <a:pPr>
              <a:buNone/>
            </a:pPr>
            <a:r>
              <a:rPr lang="en-US" sz="2400" dirty="0"/>
              <a:t>2). Conditionally disabling submit button</a:t>
            </a:r>
            <a:endParaRPr lang="en-US" sz="28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Uncontrolled Element</a:t>
            </a:r>
          </a:p>
          <a:p>
            <a:pPr>
              <a:buNone/>
            </a:pPr>
            <a:r>
              <a:rPr lang="en-US" sz="2400" dirty="0"/>
              <a:t>&lt;input type=“text” </a:t>
            </a:r>
            <a:r>
              <a:rPr lang="en-US" sz="2400" dirty="0" err="1"/>
              <a:t>onchange</a:t>
            </a:r>
            <a:r>
              <a:rPr lang="en-US" sz="2400" dirty="0"/>
              <a:t>=“</a:t>
            </a:r>
            <a:r>
              <a:rPr lang="en-US" sz="2400" dirty="0" err="1"/>
              <a:t>this.onChange</a:t>
            </a:r>
            <a:r>
              <a:rPr lang="en-US" sz="2400" dirty="0"/>
              <a:t>” /&gt;</a:t>
            </a:r>
          </a:p>
          <a:p>
            <a:pPr>
              <a:buNone/>
            </a:pPr>
            <a:r>
              <a:rPr lang="en-US" sz="2400" b="1" dirty="0">
                <a:solidFill>
                  <a:srgbClr val="00B0F0"/>
                </a:solidFill>
              </a:rPr>
              <a:t>Examples&gt;</a:t>
            </a:r>
            <a:endParaRPr lang="en-US" sz="24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sz="2400" dirty="0"/>
              <a:t>1).One-time value retrieval</a:t>
            </a:r>
          </a:p>
          <a:p>
            <a:pPr>
              <a:buNone/>
            </a:pPr>
            <a:r>
              <a:rPr lang="en-US" sz="2400" dirty="0"/>
              <a:t>2).Validating on submit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8C4A-BDF9-429A-B177-6AA15A97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default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362D-E129-43DA-98F5-C187AFB40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&lt;input type=“text” </a:t>
            </a:r>
            <a:r>
              <a:rPr lang="en-US" dirty="0" err="1">
                <a:solidFill>
                  <a:srgbClr val="00B0F0"/>
                </a:solidFill>
              </a:rPr>
              <a:t>defaultValue</a:t>
            </a:r>
            <a:r>
              <a:rPr lang="en-US" dirty="0"/>
              <a:t>={state.name} /&gt;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5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06FD-1D3C-4A52-B1BE-CF88896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props for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4E42-E4A7-4383-9BE3-857C4B74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class </a:t>
            </a:r>
            <a:r>
              <a:rPr lang="en-US" dirty="0" err="1"/>
              <a:t>Datepicker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</a:p>
          <a:p>
            <a:pPr>
              <a:buNone/>
            </a:pPr>
            <a:r>
              <a:rPr lang="en-US" dirty="0"/>
              <a:t>} </a:t>
            </a:r>
          </a:p>
          <a:p>
            <a:pPr>
              <a:buNone/>
            </a:pPr>
            <a:r>
              <a:rPr lang="en-US" dirty="0" err="1"/>
              <a:t>Datepicker.defaultProps</a:t>
            </a:r>
            <a:r>
              <a:rPr lang="en-US" dirty="0"/>
              <a:t> = {</a:t>
            </a:r>
          </a:p>
          <a:p>
            <a:pPr>
              <a:buNone/>
            </a:pPr>
            <a:r>
              <a:rPr lang="en-US" dirty="0"/>
              <a:t>   startFrom:’1/9/2017’,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r>
              <a:rPr lang="en-US" b="1" dirty="0"/>
              <a:t>Example&gt;</a:t>
            </a:r>
          </a:p>
          <a:p>
            <a:pPr>
              <a:buNone/>
            </a:pPr>
            <a:r>
              <a:rPr lang="en-US" dirty="0"/>
              <a:t>&lt;</a:t>
            </a:r>
            <a:r>
              <a:rPr lang="en-US" dirty="0" err="1"/>
              <a:t>Datepicker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startFrom</a:t>
            </a:r>
            <a:r>
              <a:rPr lang="en-US" dirty="0">
                <a:solidFill>
                  <a:srgbClr val="FF0000"/>
                </a:solidFill>
              </a:rPr>
              <a:t>=’26/11/17’</a:t>
            </a:r>
            <a:r>
              <a:rPr lang="en-US" dirty="0"/>
              <a:t>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7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BCE0-C50E-41DD-8B76-22F033C2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95D9-90F6-47DE-A0D8-1155189D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export const Header = ()=&gt;{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 &lt;div&gt;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83098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2550</TotalTime>
  <Words>865</Words>
  <Application>Microsoft Office PowerPoint</Application>
  <PresentationFormat>Widescreen</PresentationFormat>
  <Paragraphs>199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Merriweather</vt:lpstr>
      <vt:lpstr>Trebuchet MS</vt:lpstr>
      <vt:lpstr>Wingdings 3</vt:lpstr>
      <vt:lpstr>Facet</vt:lpstr>
      <vt:lpstr>React</vt:lpstr>
      <vt:lpstr>Import and Export</vt:lpstr>
      <vt:lpstr>Import and Export</vt:lpstr>
      <vt:lpstr>Today’s Lecture</vt:lpstr>
      <vt:lpstr>Using Styles</vt:lpstr>
      <vt:lpstr>Controller and Uncontrolled Elements</vt:lpstr>
      <vt:lpstr>Setting default value</vt:lpstr>
      <vt:lpstr>Default props for components</vt:lpstr>
      <vt:lpstr>Define a component</vt:lpstr>
      <vt:lpstr>Routes</vt:lpstr>
      <vt:lpstr>Routes</vt:lpstr>
      <vt:lpstr>Routes</vt:lpstr>
      <vt:lpstr>Routes</vt:lpstr>
      <vt:lpstr>Routes</vt:lpstr>
      <vt:lpstr>Routes in React</vt:lpstr>
      <vt:lpstr>Routes in React</vt:lpstr>
      <vt:lpstr>Changing routes programmatically</vt:lpstr>
      <vt:lpstr>Data Bindings</vt:lpstr>
      <vt:lpstr>Models and Views</vt:lpstr>
      <vt:lpstr>Cross component data sharing</vt:lpstr>
      <vt:lpstr>Solution, Flux!</vt:lpstr>
      <vt:lpstr>Summarized Solution</vt:lpstr>
      <vt:lpstr>Store  and actions</vt:lpstr>
      <vt:lpstr>Getting started with react-redux</vt:lpstr>
      <vt:lpstr>Create redux store</vt:lpstr>
      <vt:lpstr>Redux Connector</vt:lpstr>
      <vt:lpstr>REducer</vt:lpstr>
      <vt:lpstr>Context API</vt:lpstr>
      <vt:lpstr>Context API</vt:lpstr>
      <vt:lpstr>Context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21</dc:title>
  <dc:creator>teacher</dc:creator>
  <cp:lastModifiedBy>khurram raheel</cp:lastModifiedBy>
  <cp:revision>44</cp:revision>
  <dcterms:created xsi:type="dcterms:W3CDTF">2018-06-01T17:13:27Z</dcterms:created>
  <dcterms:modified xsi:type="dcterms:W3CDTF">2021-09-23T05:12:26Z</dcterms:modified>
</cp:coreProperties>
</file>